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90" r:id="rId8"/>
    <p:sldId id="291" r:id="rId9"/>
    <p:sldId id="292" r:id="rId10"/>
    <p:sldId id="257" r:id="rId11"/>
    <p:sldId id="258" r:id="rId12"/>
    <p:sldId id="259" r:id="rId13"/>
    <p:sldId id="260" r:id="rId14"/>
    <p:sldId id="261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281" r:id="rId30"/>
    <p:sldId id="282" r:id="rId31"/>
    <p:sldId id="283" r:id="rId32"/>
    <p:sldId id="284" r:id="rId33"/>
    <p:sldId id="285" r:id="rId34"/>
    <p:sldId id="293" r:id="rId35"/>
    <p:sldId id="287" r:id="rId36"/>
    <p:sldId id="289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9" d="100"/>
          <a:sy n="69" d="100"/>
        </p:scale>
        <p:origin x="-14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28207DC8-7C25-4FD3-A7E7-DBF463112B21}" type="datetimeFigureOut">
              <a:rPr lang="en-US" smtClean="0"/>
              <a:pPr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5D8D95D-0584-42AC-82A7-3812DBCEE1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6_YvpI-oDI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</a:p>
          <a:p>
            <a:r>
              <a:rPr lang="en-US" dirty="0" smtClean="0"/>
              <a:t>Polynomial kernel</a:t>
            </a:r>
          </a:p>
          <a:p>
            <a:r>
              <a:rPr lang="en-US" dirty="0" smtClean="0"/>
              <a:t>Radial basis function</a:t>
            </a:r>
          </a:p>
          <a:p>
            <a:r>
              <a:rPr lang="en-US" dirty="0" smtClean="0"/>
              <a:t>Multiclass classification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part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990600"/>
            <a:ext cx="63150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810000"/>
            <a:ext cx="61626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63722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533400"/>
            <a:ext cx="63436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276600"/>
            <a:ext cx="65246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81200"/>
            <a:ext cx="64579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24806" y="1931987"/>
            <a:ext cx="58578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2514600"/>
            <a:ext cx="22479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39094" y="1712912"/>
            <a:ext cx="58293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96231" y="1803400"/>
            <a:ext cx="5915025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5638800"/>
            <a:ext cx="28575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01006" y="1798637"/>
            <a:ext cx="570547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733800"/>
            <a:ext cx="2000250" cy="69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886200"/>
            <a:ext cx="3009097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00200"/>
            <a:ext cx="3093006" cy="202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066800"/>
            <a:ext cx="3929063" cy="265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3505200"/>
            <a:ext cx="4433888" cy="28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39094" y="1870075"/>
            <a:ext cx="58293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margin problem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52575"/>
            <a:ext cx="6705599" cy="472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0031" y="1836737"/>
            <a:ext cx="6067425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143000"/>
            <a:ext cx="3514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91469" y="1689100"/>
            <a:ext cx="59245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219200"/>
            <a:ext cx="3352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kernel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5781" y="1722437"/>
            <a:ext cx="54959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3429000"/>
            <a:ext cx="26003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962400"/>
            <a:ext cx="22574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5867400"/>
            <a:ext cx="28384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9800"/>
            <a:ext cx="581977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905000"/>
            <a:ext cx="34290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600200"/>
            <a:ext cx="34290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76400"/>
            <a:ext cx="16002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276600"/>
            <a:ext cx="1905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38200" y="48006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1, 3, 4, 5, 6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600200"/>
            <a:ext cx="4339355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505200"/>
            <a:ext cx="4267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3000"/>
            <a:ext cx="46482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876800"/>
            <a:ext cx="3352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00200"/>
            <a:ext cx="26860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819400"/>
            <a:ext cx="24288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1905000"/>
            <a:ext cx="31432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228600" y="3657600"/>
            <a:ext cx="7629525" cy="2581275"/>
            <a:chOff x="2667000" y="3390900"/>
            <a:chExt cx="7629525" cy="2581275"/>
          </a:xfrm>
        </p:grpSpPr>
        <p:pic>
          <p:nvPicPr>
            <p:cNvPr id="2355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67000" y="3390900"/>
              <a:ext cx="4495800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58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67000" y="5105400"/>
              <a:ext cx="2790825" cy="80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59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48400" y="5486400"/>
              <a:ext cx="2628900" cy="485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560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315200" y="3962400"/>
              <a:ext cx="2981325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Oval 11"/>
          <p:cNvSpPr/>
          <p:nvPr/>
        </p:nvSpPr>
        <p:spPr>
          <a:xfrm>
            <a:off x="3200400" y="3810000"/>
            <a:ext cx="228600" cy="22860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67200" y="3810000"/>
            <a:ext cx="228600" cy="228600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4"/>
          </p:cNvCxnSpPr>
          <p:nvPr/>
        </p:nvCxnSpPr>
        <p:spPr>
          <a:xfrm rot="16200000" flipH="1">
            <a:off x="4629150" y="3790950"/>
            <a:ext cx="228600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52800" y="4038600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429000" y="3810000"/>
            <a:ext cx="228600" cy="228600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495800" y="3810000"/>
            <a:ext cx="228600" cy="228600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9" idx="6"/>
          </p:cNvCxnSpPr>
          <p:nvPr/>
        </p:nvCxnSpPr>
        <p:spPr>
          <a:xfrm>
            <a:off x="4724400" y="3924300"/>
            <a:ext cx="190500" cy="18669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3162300" y="4457700"/>
            <a:ext cx="1676400" cy="8382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kernel works?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36099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590800"/>
            <a:ext cx="66770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Basis Function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3028950"/>
            <a:ext cx="73914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95400"/>
            <a:ext cx="74390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857750"/>
            <a:ext cx="73437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Basis Function Kernel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46386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514600"/>
            <a:ext cx="43719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1905000"/>
            <a:ext cx="34099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57400" y="3200400"/>
            <a:ext cx="6181725" cy="307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margin width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23942" y="1633015"/>
            <a:ext cx="6900858" cy="4462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Radial </a:t>
            </a:r>
            <a:r>
              <a:rPr lang="en-US" dirty="0" smtClean="0"/>
              <a:t>Basis Function Kernel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47800"/>
            <a:ext cx="46196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657600"/>
            <a:ext cx="429577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572000"/>
            <a:ext cx="4276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3425" y="4381500"/>
            <a:ext cx="46005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0" y="1600200"/>
            <a:ext cx="292417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" y="5410200"/>
            <a:ext cx="71056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Connector 9"/>
          <p:cNvCxnSpPr/>
          <p:nvPr/>
        </p:nvCxnSpPr>
        <p:spPr>
          <a:xfrm>
            <a:off x="838200" y="5486400"/>
            <a:ext cx="3962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52600" y="6018212"/>
            <a:ext cx="2895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76800" y="6019800"/>
            <a:ext cx="2895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</a:t>
            </a:r>
            <a:r>
              <a:rPr lang="en-US" dirty="0" smtClean="0"/>
              <a:t>Basis Function </a:t>
            </a:r>
            <a:r>
              <a:rPr lang="en-US" dirty="0" smtClean="0"/>
              <a:t>Kernel example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39131" y="1676400"/>
            <a:ext cx="52292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1752600"/>
            <a:ext cx="8477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4724400"/>
            <a:ext cx="3743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47800" y="5410200"/>
            <a:ext cx="54387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</a:t>
            </a:r>
            <a:r>
              <a:rPr lang="en-US" dirty="0" smtClean="0"/>
              <a:t>Basis Function </a:t>
            </a:r>
            <a:r>
              <a:rPr lang="en-US" dirty="0" smtClean="0"/>
              <a:t>Kernel example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43000"/>
            <a:ext cx="53721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4876800"/>
            <a:ext cx="614362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– class classification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72104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4953000"/>
            <a:ext cx="3371850" cy="140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4"/>
              </a:rPr>
              <a:t>https://www.youtube.com/watch?v=6_YvpI-oDIs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versus </a:t>
            </a:r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Training for each class with all the others serving as the non-class training samples </a:t>
            </a:r>
            <a:endParaRPr lang="en-US" dirty="0" smtClean="0"/>
          </a:p>
          <a:p>
            <a:r>
              <a:rPr lang="en-US" dirty="0" smtClean="0"/>
              <a:t>Typically </a:t>
            </a:r>
            <a:r>
              <a:rPr lang="en-US" dirty="0" smtClean="0"/>
              <a:t>training is skewed - too few positives compared to negatives </a:t>
            </a:r>
            <a:endParaRPr lang="en-US" dirty="0" smtClean="0"/>
          </a:p>
          <a:p>
            <a:r>
              <a:rPr lang="en-US" dirty="0" smtClean="0"/>
              <a:t>Better </a:t>
            </a:r>
            <a:r>
              <a:rPr lang="en-US" dirty="0" smtClean="0"/>
              <a:t>fit for the negatives The one </a:t>
            </a:r>
            <a:r>
              <a:rPr lang="en-US" dirty="0" err="1" smtClean="0"/>
              <a:t>vs</a:t>
            </a:r>
            <a:r>
              <a:rPr lang="en-US" dirty="0" smtClean="0"/>
              <a:t> all implies extra complexity in training ≈ K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Advantages of Support Vector Machine (SVM)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1752" y="1295400"/>
            <a:ext cx="850392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It is really effective in the higher dimension.</a:t>
            </a:r>
          </a:p>
          <a:p>
            <a:r>
              <a:rPr lang="en-US" dirty="0" smtClean="0"/>
              <a:t>Effective when the number of features are more than training examples.</a:t>
            </a:r>
          </a:p>
          <a:p>
            <a:r>
              <a:rPr lang="en-US" dirty="0" smtClean="0"/>
              <a:t>Best algorithm when classes are separable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hyperplane</a:t>
            </a:r>
            <a:r>
              <a:rPr lang="en-US" dirty="0" smtClean="0"/>
              <a:t> is affected by only the support vectors thus outliers have less impact.</a:t>
            </a:r>
          </a:p>
          <a:p>
            <a:r>
              <a:rPr lang="en-US" dirty="0" smtClean="0"/>
              <a:t>SVM is suited for extreme case binary classification.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Disadvantages of Support Vector Machine (SVM)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1752" y="1447800"/>
            <a:ext cx="850392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medium-content-serif-font"/>
              </a:rPr>
              <a:t>For larger dataset, it requires a large amount of time to process.</a:t>
            </a:r>
          </a:p>
          <a:p>
            <a:r>
              <a:rPr lang="en-US" dirty="0" smtClean="0">
                <a:latin typeface="medium-content-serif-font"/>
              </a:rPr>
              <a:t>Does not perform well in case of overlapped classes.</a:t>
            </a:r>
          </a:p>
          <a:p>
            <a:r>
              <a:rPr lang="en-US" dirty="0" smtClean="0">
                <a:latin typeface="medium-content-serif-font"/>
              </a:rPr>
              <a:t>Selecting, appropriately </a:t>
            </a:r>
            <a:r>
              <a:rPr lang="en-US" dirty="0" err="1" smtClean="0">
                <a:latin typeface="medium-content-serif-font"/>
              </a:rPr>
              <a:t>hyperparameters</a:t>
            </a:r>
            <a:r>
              <a:rPr lang="en-US" dirty="0" smtClean="0">
                <a:latin typeface="medium-content-serif-font"/>
              </a:rPr>
              <a:t> of the SVM that will allow for sufficient generalization performance.</a:t>
            </a:r>
          </a:p>
          <a:p>
            <a:r>
              <a:rPr lang="en-US" dirty="0" smtClean="0">
                <a:latin typeface="medium-content-serif-font"/>
              </a:rPr>
              <a:t>Selecting the appropriate kernel function can be tricky.</a:t>
            </a:r>
          </a:p>
          <a:p>
            <a:r>
              <a:rPr lang="en-US" sz="2800" dirty="0" smtClean="0">
                <a:latin typeface="Calibri"/>
                <a:ea typeface="Calibri"/>
                <a:cs typeface="Times New Roman"/>
              </a:rPr>
              <a:t>Requires 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>Feature 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>Scaling</a:t>
            </a:r>
          </a:p>
          <a:p>
            <a:r>
              <a:rPr lang="en-US" sz="2800" dirty="0" smtClean="0">
                <a:latin typeface="Calibri"/>
                <a:ea typeface="Calibri"/>
                <a:cs typeface="Times New Roman"/>
              </a:rPr>
              <a:t>Longer 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>training 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>time</a:t>
            </a:r>
            <a:r>
              <a:rPr lang="en-US" sz="2800" dirty="0" smtClean="0">
                <a:latin typeface="Calibri"/>
                <a:ea typeface="Calibri"/>
                <a:cs typeface="Times New Roman"/>
              </a:rPr>
              <a:t/>
            </a:r>
            <a:br>
              <a:rPr lang="en-US" sz="2800" dirty="0" smtClean="0">
                <a:latin typeface="Calibri"/>
                <a:ea typeface="Calibri"/>
                <a:cs typeface="Times New Roman"/>
              </a:rPr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SVM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- text (and hypertext) categorization 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image classification 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bioinformatics (Protein classification, Cancer classification) 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smtClean="0"/>
              <a:t>hand-written character </a:t>
            </a:r>
            <a:r>
              <a:rPr lang="en-US" dirty="0" smtClean="0"/>
              <a:t>recognition, etc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margin optimization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301975"/>
            <a:ext cx="7696200" cy="49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margin problem - example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296" y="1600200"/>
            <a:ext cx="7344104" cy="2115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727" y="3886200"/>
            <a:ext cx="446689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margin problem - example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76973"/>
            <a:ext cx="7162800" cy="459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2590800"/>
            <a:ext cx="3429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margin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43839" y="1524000"/>
            <a:ext cx="574771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2421659"/>
            <a:ext cx="4191000" cy="53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2335" y="5105399"/>
            <a:ext cx="175406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7786" y="5562600"/>
            <a:ext cx="10178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28600" y="57912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error =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59303"/>
            <a:ext cx="3365559" cy="1655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577751"/>
            <a:ext cx="3276600" cy="169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3124200"/>
            <a:ext cx="3442298" cy="139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2400" y="4953000"/>
            <a:ext cx="3551208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1905000"/>
            <a:ext cx="3962400" cy="2768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876800" y="14478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kernel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" y="1524000"/>
            <a:ext cx="228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8600" y="3276600"/>
            <a:ext cx="228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2400" y="4724400"/>
            <a:ext cx="228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kernel is a way of computing the dot product of two vectors </a:t>
            </a:r>
            <a:r>
              <a:rPr lang="en-US" b="1" dirty="0" smtClean="0"/>
              <a:t>x</a:t>
            </a:r>
            <a:r>
              <a:rPr lang="en-US" dirty="0" smtClean="0"/>
              <a:t> and </a:t>
            </a:r>
            <a:r>
              <a:rPr lang="en-US" b="1" dirty="0" smtClean="0"/>
              <a:t>y</a:t>
            </a:r>
            <a:r>
              <a:rPr lang="en-US" dirty="0" smtClean="0"/>
              <a:t> in some (very high dimensional) feature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kernel </a:t>
            </a:r>
            <a:r>
              <a:rPr lang="en-US" dirty="0" smtClean="0"/>
              <a:t>functions are sometimes called “generalized dot </a:t>
            </a:r>
            <a:r>
              <a:rPr lang="en-US" dirty="0" smtClean="0"/>
              <a:t>product”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1542</TotalTime>
  <Words>299</Words>
  <Application>Microsoft Office PowerPoint</Application>
  <PresentationFormat>On-screen Show (4:3)</PresentationFormat>
  <Paragraphs>51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Civic</vt:lpstr>
      <vt:lpstr>SVM part 2</vt:lpstr>
      <vt:lpstr>Maximum margin problem</vt:lpstr>
      <vt:lpstr>Computing margin width</vt:lpstr>
      <vt:lpstr>Maximum margin optimization</vt:lpstr>
      <vt:lpstr>Maximum margin problem - example</vt:lpstr>
      <vt:lpstr>Maximum margin problem - example</vt:lpstr>
      <vt:lpstr>Soft margin</vt:lpstr>
      <vt:lpstr>Kernel</vt:lpstr>
      <vt:lpstr>Kernel Trick</vt:lpstr>
      <vt:lpstr>Polynomial kernel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Polynomial kernel</vt:lpstr>
      <vt:lpstr>Polynomial kernel</vt:lpstr>
      <vt:lpstr>Slide 23</vt:lpstr>
      <vt:lpstr>Slide 24</vt:lpstr>
      <vt:lpstr>Slide 25</vt:lpstr>
      <vt:lpstr>Slide 26</vt:lpstr>
      <vt:lpstr>How does kernel works?</vt:lpstr>
      <vt:lpstr>Radial Basis Function</vt:lpstr>
      <vt:lpstr>Radial Basis Function Kernel</vt:lpstr>
      <vt:lpstr>Working of Radial Basis Function Kernel</vt:lpstr>
      <vt:lpstr>Radial Basis Function Kernel example</vt:lpstr>
      <vt:lpstr>Radial Basis Function Kernel example</vt:lpstr>
      <vt:lpstr>Multi – class classification</vt:lpstr>
      <vt:lpstr>One versus All</vt:lpstr>
      <vt:lpstr>Advantages of Support Vector Machine (SVM)</vt:lpstr>
      <vt:lpstr>Disadvantages of Support Vector Machine (SVM)</vt:lpstr>
      <vt:lpstr>Few SVM Applications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22</cp:revision>
  <dcterms:created xsi:type="dcterms:W3CDTF">2020-05-10T17:39:46Z</dcterms:created>
  <dcterms:modified xsi:type="dcterms:W3CDTF">2020-05-12T04:55:47Z</dcterms:modified>
</cp:coreProperties>
</file>